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26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80" r:id="rId25"/>
  </p:sldIdLst>
  <p:sldSz cx="12192000" cy="6858000"/>
  <p:notesSz cx="6858000" cy="1857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Zhuang Zhihao" initials="ZZ" lastIdx="1" clrIdx="3">
    <p:extLst>
      <p:ext uri="{19B8F6BF-5375-455C-9EA6-DF929625EA0E}">
        <p15:presenceInfo xmlns:p15="http://schemas.microsoft.com/office/powerpoint/2012/main" userId="5b712c0081a616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6005" autoAdjust="0"/>
  </p:normalViewPr>
  <p:slideViewPr>
    <p:cSldViewPr snapToGrid="0" snapToObjects="1" showGuides="1">
      <p:cViewPr>
        <p:scale>
          <a:sx n="70" d="100"/>
          <a:sy n="70" d="100"/>
        </p:scale>
        <p:origin x="2536" y="1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7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81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5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7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5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3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3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2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02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0AE59-7F72-6B8B-648F-B439EBC8390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4075F8-7554-685C-2F20-E86B18AB1B5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8A090AFC-C38E-EE14-F278-D8E656B798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9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0.png"/><Relationship Id="rId3" Type="http://schemas.openxmlformats.org/officeDocument/2006/relationships/customXml" Target="../ink/ink1.xml"/><Relationship Id="rId34" Type="http://schemas.openxmlformats.org/officeDocument/2006/relationships/customXml" Target="../ink/ink5.xml"/><Relationship Id="rId17" Type="http://schemas.openxmlformats.org/officeDocument/2006/relationships/customXml" Target="../ink/ink2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4.xml"/><Relationship Id="rId37" Type="http://schemas.openxmlformats.org/officeDocument/2006/relationships/image" Target="../media/image4.jpeg"/><Relationship Id="rId36" Type="http://schemas.openxmlformats.org/officeDocument/2006/relationships/image" Target="../media/image7.png"/><Relationship Id="rId19" Type="http://schemas.openxmlformats.org/officeDocument/2006/relationships/customXml" Target="../ink/ink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a1.ca.analytics.ibm.com/bi/?perspective=dashboard&amp;pathRef=.my_folders%2FPeer-Graded%2BAssignment%2BDashboard&amp;action=view&amp;mode=dashboard&amp;subView=model0000018c4584b879_0000000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8.png"/><Relationship Id="rId3" Type="http://schemas.openxmlformats.org/officeDocument/2006/relationships/customXml" Target="../ink/ink6.xml"/><Relationship Id="rId7" Type="http://schemas.openxmlformats.org/officeDocument/2006/relationships/image" Target="../media/image50.png"/><Relationship Id="rId12" Type="http://schemas.openxmlformats.org/officeDocument/2006/relationships/customXml" Target="../ink/ink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0" Type="http://schemas.openxmlformats.org/officeDocument/2006/relationships/customXml" Target="../ink/ink9.xml"/><Relationship Id="rId9" Type="http://schemas.openxmlformats.org/officeDocument/2006/relationships/customXml" Target="../ink/ink8.xml"/><Relationship Id="rId1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5905470" cy="1325563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rgbClr val="0E659B"/>
                </a:solidFill>
              </a:rPr>
              <a:t>Technology Trend Analysis</a:t>
            </a:r>
            <a:endParaRPr lang="en-US" dirty="0">
              <a:solidFill>
                <a:srgbClr val="0E659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3671281"/>
            <a:ext cx="5181600" cy="2505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Alejandro Sanhueza</a:t>
            </a:r>
          </a:p>
          <a:p>
            <a:pPr marL="0" indent="0">
              <a:buNone/>
            </a:pPr>
            <a:r>
              <a:rPr lang="en-US" altLang="zh-CN" dirty="0"/>
              <a:t>12/07/2023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F7A5422-B289-4EAC-BBB0-3A6D73EA652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38200" y="1649051"/>
            <a:ext cx="4705156" cy="33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217" y="254116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MySQL is the most popular </a:t>
            </a:r>
            <a:r>
              <a:rPr lang="en-US" altLang="zh-CN" dirty="0"/>
              <a:t>d</a:t>
            </a:r>
            <a:r>
              <a:rPr lang="en-US" dirty="0"/>
              <a:t>atabase</a:t>
            </a:r>
          </a:p>
          <a:p>
            <a:r>
              <a:rPr lang="en-US" altLang="zh-CN" dirty="0"/>
              <a:t>There are still a lot of companies using Microsoft SQL Server</a:t>
            </a:r>
            <a:endParaRPr lang="en-US" dirty="0"/>
          </a:p>
          <a:p>
            <a:r>
              <a:rPr lang="en-US" altLang="zh-CN" dirty="0"/>
              <a:t>MongoDB and Redis are the most favorable NoSQL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0817" y="2541166"/>
            <a:ext cx="4645152" cy="3441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Open-source databases like MySQL are still preferable</a:t>
            </a:r>
          </a:p>
          <a:p>
            <a:r>
              <a:rPr lang="en-US" dirty="0"/>
              <a:t>Software development and Big Data technology still requires SQL</a:t>
            </a:r>
          </a:p>
          <a:p>
            <a:r>
              <a:rPr lang="en-US" dirty="0"/>
              <a:t>NoSQL databases will make an impact for 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9519" y="2424568"/>
            <a:ext cx="6205333" cy="3490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permanent link of the read-only view of the Cognos dashboard:</a:t>
            </a:r>
          </a:p>
          <a:p>
            <a:pPr marL="0" indent="0">
              <a:buNone/>
            </a:pPr>
            <a:r>
              <a:rPr lang="en-US" sz="2400" dirty="0">
                <a:effectLst/>
                <a:hlinkClick r:id="rId2"/>
              </a:rPr>
              <a:t>https://sa1.ca.analytics.ibm.com/bi/?perspective=dashboard&amp;pathRef=.my_folders%2FPeer-Graded%2BAssignment%2BDashboard&amp;action=view&amp;mode=dashboard&amp;subView=model0000018c4584b879_00000003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17" y="2424568"/>
            <a:ext cx="3054361" cy="305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403F7-AD6F-F60F-3CE7-899149AE2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13" y="2424568"/>
            <a:ext cx="3659606" cy="24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/>
              <a:t>CURRENT TECHNOLOGY USAGE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0D47-C0BE-91E2-E6B8-EC43F890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24" y="2260603"/>
            <a:ext cx="6118352" cy="38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/>
              <a:t>FUTURE TECHNOLOGY TREND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2F6AB-046D-1C23-6DE3-7A03FAF3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792" y="2286175"/>
            <a:ext cx="6122416" cy="36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 dirty="0"/>
              <a:t>DEMOGRAPHICS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BAAAA-1A4C-4E22-0379-51778B9E4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465" y="2288861"/>
            <a:ext cx="6197069" cy="36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Technology Usage Trend Now and Future</a:t>
            </a:r>
          </a:p>
          <a:p>
            <a:r>
              <a:rPr lang="en-US" altLang="zh-CN" sz="2800" dirty="0"/>
              <a:t>Gender, Age and Education Discrimination in IT Industry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FC2B3-945F-5059-0377-B19BDC39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638044"/>
            <a:ext cx="3891534" cy="259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217" y="2372943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Technology trends changes every year</a:t>
            </a:r>
          </a:p>
          <a:p>
            <a:r>
              <a:rPr lang="en-US" altLang="zh-CN" dirty="0"/>
              <a:t>USA is the top technology country</a:t>
            </a:r>
          </a:p>
          <a:p>
            <a:r>
              <a:rPr lang="en-US" altLang="zh-CN" dirty="0"/>
              <a:t>There are extreme gender and age discrimination </a:t>
            </a:r>
          </a:p>
          <a:p>
            <a:r>
              <a:rPr lang="en-US" altLang="zh-CN" dirty="0"/>
              <a:t>Docker and AWS are the most popular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0817" y="2372943"/>
            <a:ext cx="4645152" cy="3441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Programmers should always follow the latest technology trends</a:t>
            </a:r>
          </a:p>
          <a:p>
            <a:r>
              <a:rPr lang="en-US" altLang="zh-CN" dirty="0"/>
              <a:t>More countries should have the equal chance to be exposed to new technology</a:t>
            </a:r>
          </a:p>
          <a:p>
            <a:r>
              <a:rPr lang="en-US" altLang="zh-CN" dirty="0"/>
              <a:t>Gender and Age should not be one of the concerns or benefits of Employment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164" y="2900260"/>
            <a:ext cx="4958852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Acknowledging and leveraging popular platforms like Docker and AWS can contribute to technological progress.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Overall, a commitment to staying current, promoting inclusivity, and embracing technology fosters a more robust and equitable future in the tech industry.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D76C6-CD6F-3ADE-7078-D96F81EE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33" y="572597"/>
            <a:ext cx="2959364" cy="1972910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F5FE6A9-B5DF-043A-C602-15DFA4F456B5}"/>
              </a:ext>
            </a:extLst>
          </p:cNvPr>
          <p:cNvSpPr txBox="1">
            <a:spLocks/>
          </p:cNvSpPr>
          <p:nvPr/>
        </p:nvSpPr>
        <p:spPr>
          <a:xfrm>
            <a:off x="1137148" y="2900260"/>
            <a:ext cx="4958852" cy="277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Continuous adaptation to evolving technology trends is crucial for professionals in the field.</a:t>
            </a:r>
          </a:p>
          <a:p>
            <a:r>
              <a:rPr lang="en-US" dirty="0">
                <a:solidFill>
                  <a:schemeClr val="tx1"/>
                </a:solidFill>
              </a:rPr>
              <a:t>Global efforts should focus on fostering technological advancements beyond geographical boundaries.</a:t>
            </a:r>
          </a:p>
          <a:p>
            <a:r>
              <a:rPr lang="en-US" dirty="0">
                <a:solidFill>
                  <a:schemeClr val="tx1"/>
                </a:solidFill>
              </a:rPr>
              <a:t>Promoting diversity and combating discrimination based on gender and age is essential for a fair and inclusive workforce.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6B319-C76E-7475-2372-96042E2A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887" y="2583180"/>
            <a:ext cx="4054225" cy="27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266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GITHUB JOB POSTINGS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CE8815B-D078-415C-B211-95C1A2A466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6266" y="1926890"/>
            <a:ext cx="5929053" cy="3473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68778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711" y="505384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137" y="2068778"/>
            <a:ext cx="4966974" cy="3448595"/>
          </a:xfrm>
        </p:spPr>
        <p:txBody>
          <a:bodyPr>
            <a:noAutofit/>
          </a:bodyPr>
          <a:lstStyle/>
          <a:p>
            <a:r>
              <a:rPr lang="en-US" sz="1600" dirty="0"/>
              <a:t>Executive Summary</a:t>
            </a:r>
          </a:p>
          <a:p>
            <a:r>
              <a:rPr lang="en-US" sz="1600" dirty="0"/>
              <a:t>Introduction</a:t>
            </a:r>
          </a:p>
          <a:p>
            <a:r>
              <a:rPr lang="en-US" sz="1600" dirty="0"/>
              <a:t>Methodology</a:t>
            </a:r>
          </a:p>
          <a:p>
            <a:r>
              <a:rPr lang="en-US" sz="1600" dirty="0"/>
              <a:t>Results</a:t>
            </a:r>
          </a:p>
          <a:p>
            <a:pPr lvl="1"/>
            <a:r>
              <a:rPr lang="en-US" sz="1600" dirty="0"/>
              <a:t>Visualization – Charts</a:t>
            </a:r>
          </a:p>
          <a:p>
            <a:pPr lvl="1"/>
            <a:r>
              <a:rPr lang="en-US" sz="1600" dirty="0"/>
              <a:t>Dashboard</a:t>
            </a:r>
          </a:p>
          <a:p>
            <a:r>
              <a:rPr lang="en-US" sz="1600" dirty="0"/>
              <a:t>Discussion</a:t>
            </a:r>
          </a:p>
          <a:p>
            <a:pPr lvl="1"/>
            <a:r>
              <a:rPr lang="en-US" sz="1600" dirty="0"/>
              <a:t>Findings &amp; Implications</a:t>
            </a:r>
          </a:p>
          <a:p>
            <a:r>
              <a:rPr lang="en-US" sz="1600" dirty="0"/>
              <a:t>Conclusion</a:t>
            </a:r>
          </a:p>
          <a:p>
            <a:r>
              <a:rPr lang="en-US" sz="16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ADA387-9455-04BC-D17C-00E24FDF0B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8651" y="2251795"/>
            <a:ext cx="4136324" cy="27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48" y="4846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48" y="2191385"/>
            <a:ext cx="9633041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AAFECF7-0E21-4963-953E-CE7A52EC3F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2648" y="2077156"/>
            <a:ext cx="9633041" cy="3939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48" y="4846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ADDITIONAL VISUALS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4E9308-EE24-C504-CAC9-38CCD08C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48" y="2173520"/>
            <a:ext cx="4079284" cy="39346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CF3574-B0D1-32F3-2463-BEB24163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520"/>
            <a:ext cx="5171694" cy="31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5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126" y="488937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1825624"/>
            <a:ext cx="7068725" cy="446544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200" dirty="0"/>
              <a:t>Current Technology Usage Trend</a:t>
            </a:r>
            <a:endParaRPr lang="en-US" sz="2200" dirty="0"/>
          </a:p>
          <a:p>
            <a:pPr lvl="1"/>
            <a:r>
              <a:rPr lang="en-US" sz="1800" dirty="0"/>
              <a:t>Language</a:t>
            </a:r>
          </a:p>
          <a:p>
            <a:pPr lvl="1"/>
            <a:r>
              <a:rPr lang="en-US" sz="1800" dirty="0"/>
              <a:t>Database</a:t>
            </a:r>
          </a:p>
          <a:p>
            <a:pPr lvl="1"/>
            <a:r>
              <a:rPr lang="en-US" sz="1800" dirty="0"/>
              <a:t>Platform</a:t>
            </a:r>
          </a:p>
          <a:p>
            <a:pPr lvl="1"/>
            <a:r>
              <a:rPr lang="en-US" sz="1800" dirty="0"/>
              <a:t>Web frame</a:t>
            </a:r>
          </a:p>
          <a:p>
            <a:r>
              <a:rPr lang="en-US" altLang="zh-CN" sz="2200" dirty="0"/>
              <a:t>Future Technology Trend</a:t>
            </a:r>
          </a:p>
          <a:p>
            <a:pPr lvl="1"/>
            <a:r>
              <a:rPr lang="en-US" altLang="zh-CN" sz="1800" dirty="0"/>
              <a:t>Language</a:t>
            </a:r>
          </a:p>
          <a:p>
            <a:pPr lvl="1"/>
            <a:r>
              <a:rPr lang="en-US" altLang="zh-CN" sz="1800" dirty="0"/>
              <a:t>Database</a:t>
            </a:r>
          </a:p>
          <a:p>
            <a:pPr lvl="1"/>
            <a:r>
              <a:rPr lang="en-US" altLang="zh-CN" sz="1800" dirty="0"/>
              <a:t>Platform</a:t>
            </a:r>
          </a:p>
          <a:p>
            <a:pPr lvl="1"/>
            <a:r>
              <a:rPr lang="en-US" altLang="zh-CN" sz="1800" dirty="0"/>
              <a:t>Web frame</a:t>
            </a:r>
          </a:p>
          <a:p>
            <a:r>
              <a:rPr lang="en-US" sz="2200" dirty="0"/>
              <a:t>Demographics Survey</a:t>
            </a:r>
          </a:p>
          <a:p>
            <a:r>
              <a:rPr lang="en-US" sz="2200" dirty="0"/>
              <a:t>Country &amp; Gender 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126" y="2141895"/>
            <a:ext cx="3194581" cy="319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F599F-4A36-8F9D-711F-56EF7DED2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26" y="2141895"/>
            <a:ext cx="438912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65" y="500062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15" y="2284613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6096000" y="2026793"/>
            <a:ext cx="50122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Analyze </a:t>
            </a:r>
            <a:r>
              <a:rPr lang="en-US" altLang="zh-CN" sz="2200" dirty="0">
                <a:solidFill>
                  <a:schemeClr val="tx1"/>
                </a:solidFill>
              </a:rPr>
              <a:t>technology </a:t>
            </a:r>
            <a:r>
              <a:rPr lang="en-US" sz="2200" dirty="0">
                <a:solidFill>
                  <a:schemeClr val="tx1"/>
                </a:solidFill>
              </a:rPr>
              <a:t>trend in software </a:t>
            </a:r>
            <a:r>
              <a:rPr lang="en-US" altLang="zh-CN" sz="2200" dirty="0">
                <a:solidFill>
                  <a:schemeClr val="tx1"/>
                </a:solidFill>
              </a:rPr>
              <a:t>and web </a:t>
            </a:r>
            <a:r>
              <a:rPr lang="en-US" sz="2200" dirty="0">
                <a:solidFill>
                  <a:schemeClr val="tx1"/>
                </a:solidFill>
              </a:rPr>
              <a:t>development </a:t>
            </a:r>
            <a:r>
              <a:rPr lang="en-US" altLang="zh-CN" sz="2200" dirty="0">
                <a:solidFill>
                  <a:schemeClr val="tx1"/>
                </a:solidFill>
              </a:rPr>
              <a:t>among developers around the world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altLang="zh-CN" sz="2200" dirty="0">
                <a:solidFill>
                  <a:schemeClr val="tx1"/>
                </a:solidFill>
              </a:rPr>
              <a:t>Purpose of this Analysis</a:t>
            </a:r>
          </a:p>
          <a:p>
            <a:pPr lvl="1"/>
            <a:r>
              <a:rPr lang="en-US" altLang="zh-CN" sz="1800" dirty="0">
                <a:solidFill>
                  <a:schemeClr val="tx1"/>
                </a:solidFill>
              </a:rPr>
              <a:t>Identify the top programming languages, database, platform and web frame skills in demand</a:t>
            </a:r>
          </a:p>
          <a:p>
            <a:pPr lvl="1"/>
            <a:r>
              <a:rPr lang="en-US" altLang="zh-CN" sz="1800" dirty="0">
                <a:solidFill>
                  <a:schemeClr val="tx1"/>
                </a:solidFill>
              </a:rPr>
              <a:t>Identify skill requirements for future</a:t>
            </a:r>
          </a:p>
          <a:p>
            <a:pPr lvl="1"/>
            <a:r>
              <a:rPr lang="en-US" altLang="zh-CN" sz="1800" dirty="0">
                <a:solidFill>
                  <a:schemeClr val="tx1"/>
                </a:solidFill>
              </a:rPr>
              <a:t>Identify human resource gap in the industry</a:t>
            </a:r>
          </a:p>
          <a:p>
            <a:r>
              <a:rPr lang="en-US" sz="2200" dirty="0">
                <a:solidFill>
                  <a:schemeClr val="tx1"/>
                </a:solidFill>
              </a:rPr>
              <a:t>Audience for this Presentation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Programmers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IT industry leaders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Computer science students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2612A-C3B8-8415-DDF5-2A3D364E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65" y="2052914"/>
            <a:ext cx="4593758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57" y="506146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2166989"/>
            <a:ext cx="706872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200" dirty="0"/>
              <a:t>Data Collection (Sources)</a:t>
            </a:r>
          </a:p>
          <a:p>
            <a:pPr lvl="1"/>
            <a:r>
              <a:rPr lang="en-US" altLang="zh-CN" sz="1800" dirty="0"/>
              <a:t>Stack overflow developer 2019 survey</a:t>
            </a:r>
          </a:p>
          <a:p>
            <a:pPr lvl="1"/>
            <a:r>
              <a:rPr lang="en-US" sz="1800" dirty="0"/>
              <a:t>GitHub job postings</a:t>
            </a:r>
          </a:p>
          <a:p>
            <a:pPr lvl="1"/>
            <a:r>
              <a:rPr lang="en-US" sz="1800" dirty="0"/>
              <a:t>Programming languages annual salary</a:t>
            </a:r>
          </a:p>
          <a:p>
            <a:r>
              <a:rPr lang="en-US" sz="2200" dirty="0"/>
              <a:t>Data Wrangling</a:t>
            </a:r>
          </a:p>
          <a:p>
            <a:r>
              <a:rPr lang="en-US" sz="2200" dirty="0"/>
              <a:t>Data Exploration</a:t>
            </a:r>
          </a:p>
          <a:p>
            <a:r>
              <a:rPr lang="en-US" sz="2200" dirty="0"/>
              <a:t>Data Cleaning</a:t>
            </a:r>
          </a:p>
          <a:p>
            <a:r>
              <a:rPr lang="en-US" sz="2200" dirty="0"/>
              <a:t>Data Visualization</a:t>
            </a:r>
          </a:p>
          <a:p>
            <a:pPr lvl="1"/>
            <a:r>
              <a:rPr lang="en-US" altLang="zh-CN" sz="1800" dirty="0"/>
              <a:t>Python matplotlib &amp; seaborn</a:t>
            </a:r>
          </a:p>
          <a:p>
            <a:pPr lvl="1"/>
            <a:r>
              <a:rPr lang="en-US" sz="1800" dirty="0"/>
              <a:t>IBM Cognos</a:t>
            </a:r>
          </a:p>
          <a:p>
            <a:r>
              <a:rPr lang="en-US" sz="2200" dirty="0"/>
              <a:t>Presentation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24" y="2283264"/>
            <a:ext cx="3194581" cy="319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812F9-DA02-587C-D4DC-31BCE173A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757" y="2174240"/>
            <a:ext cx="4419599" cy="2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A31EEF-3DE7-4423-BC76-3CC47085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7" y="2353062"/>
            <a:ext cx="8863183" cy="3563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479" y="2297306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40939" y="2302602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B59E70-A84D-4AF5-8725-616C13E3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86" y="2748999"/>
            <a:ext cx="4332888" cy="318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D2DDF50F-9F4B-4E11-BF58-41402DB8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04" y="2748999"/>
            <a:ext cx="4614949" cy="318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217" y="248976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is top trending language in the world</a:t>
            </a:r>
          </a:p>
          <a:p>
            <a:r>
              <a:rPr lang="en-US" dirty="0"/>
              <a:t>Python and TypeScript are becoming more and more popular</a:t>
            </a:r>
          </a:p>
          <a:p>
            <a:r>
              <a:rPr lang="en-US" dirty="0"/>
              <a:t>HTML/CSS and SQL still has great portion in language usage trend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0817" y="2489766"/>
            <a:ext cx="4645152" cy="3441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 developments and Web developers are still in high demands</a:t>
            </a:r>
          </a:p>
          <a:p>
            <a:r>
              <a:rPr lang="en-US" dirty="0"/>
              <a:t>JavaScript and TypeScript are crucial to learn for developers</a:t>
            </a:r>
          </a:p>
          <a:p>
            <a:r>
              <a:rPr lang="en-US" dirty="0"/>
              <a:t>Python is the new trending language, especially popular in AI fields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79" y="68103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5673" y="2093453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0323" y="2093452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EF4F3A7-E0B6-4190-93D6-861C344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79" y="2506661"/>
            <a:ext cx="4413956" cy="33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D32E5-165F-4CEF-B380-97F959F9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587" y="2506661"/>
            <a:ext cx="4502455" cy="33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{D3EE97FA-366F-FA45-A4B2-6BCAE832A3B4}tf10001120</Template>
  <TotalTime>664</TotalTime>
  <Words>521</Words>
  <Application>Microsoft Macintosh PowerPoint</Application>
  <PresentationFormat>Widescreen</PresentationFormat>
  <Paragraphs>113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IBM Plex Mono Text</vt:lpstr>
      <vt:lpstr>Parcel</vt:lpstr>
      <vt:lpstr>Technology Trend Analysis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CURRENT TECHNOLOGY USAGE</vt:lpstr>
      <vt:lpstr>FUTURE TECHNOLOGY TREND</vt:lpstr>
      <vt:lpstr>DEMOGRAPHICS</vt:lpstr>
      <vt:lpstr>DISCUSSION</vt:lpstr>
      <vt:lpstr>OVERALL FINDINGS &amp; IMPLICATIONS</vt:lpstr>
      <vt:lpstr>CONCLUSION</vt:lpstr>
      <vt:lpstr>APPENDIX</vt:lpstr>
      <vt:lpstr>GITHUB JOB POSTINGS</vt:lpstr>
      <vt:lpstr>POPULAR LANGUAGES</vt:lpstr>
      <vt:lpstr>ADDITIONAL VISUALS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Zhihao Zhuang</dc:creator>
  <cp:lastModifiedBy>Alejandro Sanhueza </cp:lastModifiedBy>
  <cp:revision>71</cp:revision>
  <dcterms:created xsi:type="dcterms:W3CDTF">2020-10-28T18:29:43Z</dcterms:created>
  <dcterms:modified xsi:type="dcterms:W3CDTF">2023-12-08T00:12:42Z</dcterms:modified>
</cp:coreProperties>
</file>